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08" r:id="rId13"/>
    <p:sldId id="309" r:id="rId14"/>
    <p:sldId id="310" r:id="rId15"/>
    <p:sldId id="311" r:id="rId16"/>
    <p:sldId id="263" r:id="rId17"/>
    <p:sldId id="264" r:id="rId18"/>
    <p:sldId id="265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208146-C13D-4597-9516-32999B41F284}">
  <a:tblStyle styleId="{D4208146-C13D-4597-9516-32999B41F2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7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"Миграция сети ДЦ со статического VXLAN на EVPN"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57937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A6FEC-9632-AE9B-D76A-32DF4C7F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EVPN+VLAN based service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D26856-DB14-BF40-1B83-6E44044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878674"/>
            <a:ext cx="6550693" cy="38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9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D9367-4D12-8F23-EEDD-D5B61536C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36"/>
            <a:ext cx="8520600" cy="664207"/>
          </a:xfrm>
        </p:spPr>
        <p:txBody>
          <a:bodyPr/>
          <a:lstStyle/>
          <a:p>
            <a:r>
              <a:rPr lang="en-US" dirty="0"/>
              <a:t>EVPN+VLAN based service</a:t>
            </a:r>
            <a:r>
              <a:rPr lang="ru-RU" dirty="0"/>
              <a:t> (продолжение)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ECB3F5-59E0-2035-9401-A4455726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1196232"/>
            <a:ext cx="6724674" cy="33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4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701DE-D84F-FE64-D29D-936392E9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635792"/>
          </a:xfrm>
        </p:spPr>
        <p:txBody>
          <a:bodyPr/>
          <a:lstStyle/>
          <a:p>
            <a:r>
              <a:rPr lang="en-US" dirty="0"/>
              <a:t>L3 VNI. Symmetric IRB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66ABF-0009-2F4D-B8B4-CB8425814429}"/>
              </a:ext>
            </a:extLst>
          </p:cNvPr>
          <p:cNvSpPr txBox="1"/>
          <p:nvPr/>
        </p:nvSpPr>
        <p:spPr>
          <a:xfrm>
            <a:off x="1108650" y="1653500"/>
            <a:ext cx="33543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vrf</a:t>
            </a:r>
            <a:r>
              <a:rPr lang="en-US" dirty="0"/>
              <a:t> instance IRB</a:t>
            </a:r>
          </a:p>
          <a:p>
            <a:r>
              <a:rPr lang="en-US" dirty="0"/>
              <a:t>interface Vlan99</a:t>
            </a:r>
          </a:p>
          <a:p>
            <a:r>
              <a:rPr lang="en-US" dirty="0"/>
              <a:t>      </a:t>
            </a:r>
            <a:r>
              <a:rPr lang="en-US" dirty="0" err="1"/>
              <a:t>vrf</a:t>
            </a:r>
            <a:r>
              <a:rPr lang="en-US" dirty="0"/>
              <a:t> IRB</a:t>
            </a:r>
          </a:p>
          <a:p>
            <a:r>
              <a:rPr lang="en-US" dirty="0"/>
              <a:t>      </a:t>
            </a:r>
            <a:r>
              <a:rPr lang="en-US" dirty="0" err="1"/>
              <a:t>ip</a:t>
            </a:r>
            <a:r>
              <a:rPr lang="en-US" dirty="0"/>
              <a:t> address virtual 192.168.99.1/24</a:t>
            </a:r>
          </a:p>
          <a:p>
            <a:r>
              <a:rPr lang="en-US" dirty="0"/>
              <a:t>interface Vxlan1</a:t>
            </a:r>
          </a:p>
          <a:p>
            <a:r>
              <a:rPr lang="en-US" dirty="0"/>
              <a:t>     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vrf</a:t>
            </a:r>
            <a:r>
              <a:rPr lang="en-US" dirty="0"/>
              <a:t> IRB </a:t>
            </a:r>
            <a:r>
              <a:rPr lang="en-US" dirty="0" err="1"/>
              <a:t>vni</a:t>
            </a:r>
            <a:r>
              <a:rPr lang="en-US" dirty="0"/>
              <a:t> 10100</a:t>
            </a:r>
          </a:p>
          <a:p>
            <a:r>
              <a:rPr lang="en-US" dirty="0" err="1"/>
              <a:t>vrf</a:t>
            </a:r>
            <a:r>
              <a:rPr lang="en-US" dirty="0"/>
              <a:t> IRB</a:t>
            </a:r>
          </a:p>
          <a:p>
            <a:r>
              <a:rPr lang="en-US" dirty="0"/>
              <a:t>      </a:t>
            </a:r>
            <a:r>
              <a:rPr lang="en-US" dirty="0" err="1"/>
              <a:t>rd</a:t>
            </a:r>
            <a:r>
              <a:rPr lang="en-US" dirty="0"/>
              <a:t> 172.16.0.1:10100</a:t>
            </a:r>
          </a:p>
          <a:p>
            <a:r>
              <a:rPr lang="en-US" dirty="0"/>
              <a:t>      route-target import </a:t>
            </a:r>
            <a:r>
              <a:rPr lang="en-US" dirty="0" err="1"/>
              <a:t>evpn</a:t>
            </a:r>
            <a:r>
              <a:rPr lang="en-US" dirty="0"/>
              <a:t> 1:10100</a:t>
            </a:r>
          </a:p>
          <a:p>
            <a:r>
              <a:rPr lang="en-US" dirty="0"/>
              <a:t>      route-target export </a:t>
            </a:r>
            <a:r>
              <a:rPr lang="en-US" dirty="0" err="1"/>
              <a:t>evpn</a:t>
            </a:r>
            <a:r>
              <a:rPr lang="en-US" dirty="0"/>
              <a:t> 1:10100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4B650-730C-8E63-D023-3F4D5DA9F76A}"/>
              </a:ext>
            </a:extLst>
          </p:cNvPr>
          <p:cNvSpPr txBox="1"/>
          <p:nvPr/>
        </p:nvSpPr>
        <p:spPr>
          <a:xfrm>
            <a:off x="4680971" y="1653500"/>
            <a:ext cx="33543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vrf</a:t>
            </a:r>
            <a:r>
              <a:rPr lang="en-US" dirty="0"/>
              <a:t> instance IRB</a:t>
            </a:r>
          </a:p>
          <a:p>
            <a:r>
              <a:rPr lang="en-US" dirty="0"/>
              <a:t>interface Vlan88</a:t>
            </a:r>
          </a:p>
          <a:p>
            <a:r>
              <a:rPr lang="en-US" dirty="0"/>
              <a:t>      </a:t>
            </a:r>
            <a:r>
              <a:rPr lang="en-US" dirty="0" err="1"/>
              <a:t>vrf</a:t>
            </a:r>
            <a:r>
              <a:rPr lang="en-US" dirty="0"/>
              <a:t> IRB</a:t>
            </a:r>
          </a:p>
          <a:p>
            <a:r>
              <a:rPr lang="en-US" dirty="0"/>
              <a:t>      </a:t>
            </a:r>
            <a:r>
              <a:rPr lang="en-US" dirty="0" err="1"/>
              <a:t>ip</a:t>
            </a:r>
            <a:r>
              <a:rPr lang="en-US" dirty="0"/>
              <a:t> address virtual 192.168.88.1/24</a:t>
            </a:r>
          </a:p>
          <a:p>
            <a:r>
              <a:rPr lang="en-US" dirty="0"/>
              <a:t>interface Vxlan1</a:t>
            </a:r>
          </a:p>
          <a:p>
            <a:r>
              <a:rPr lang="en-US" dirty="0"/>
              <a:t>      </a:t>
            </a:r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vrf</a:t>
            </a:r>
            <a:r>
              <a:rPr lang="en-US" dirty="0"/>
              <a:t> IRB </a:t>
            </a:r>
            <a:r>
              <a:rPr lang="en-US" dirty="0" err="1"/>
              <a:t>vni</a:t>
            </a:r>
            <a:r>
              <a:rPr lang="en-US" dirty="0"/>
              <a:t> 10100</a:t>
            </a:r>
          </a:p>
          <a:p>
            <a:r>
              <a:rPr lang="en-US" dirty="0" err="1"/>
              <a:t>vrf</a:t>
            </a:r>
            <a:r>
              <a:rPr lang="en-US" dirty="0"/>
              <a:t> IRB</a:t>
            </a:r>
          </a:p>
          <a:p>
            <a:r>
              <a:rPr lang="en-US" dirty="0"/>
              <a:t>      </a:t>
            </a:r>
            <a:r>
              <a:rPr lang="en-US" dirty="0" err="1"/>
              <a:t>rd</a:t>
            </a:r>
            <a:r>
              <a:rPr lang="en-US" dirty="0"/>
              <a:t> 172.16.0.2:10100</a:t>
            </a:r>
          </a:p>
          <a:p>
            <a:r>
              <a:rPr lang="en-US" dirty="0"/>
              <a:t>      route-target import </a:t>
            </a:r>
            <a:r>
              <a:rPr lang="en-US" dirty="0" err="1"/>
              <a:t>evpn</a:t>
            </a:r>
            <a:r>
              <a:rPr lang="en-US" dirty="0"/>
              <a:t> 1:10100</a:t>
            </a:r>
          </a:p>
          <a:p>
            <a:r>
              <a:rPr lang="en-US" dirty="0"/>
              <a:t>      route-target export </a:t>
            </a:r>
            <a:r>
              <a:rPr lang="en-US" dirty="0" err="1"/>
              <a:t>evpn</a:t>
            </a:r>
            <a:r>
              <a:rPr lang="en-US" dirty="0"/>
              <a:t> 1:10100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1595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C62B3-5626-C6B0-C95E-6437CFD8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36"/>
            <a:ext cx="8520600" cy="702110"/>
          </a:xfrm>
        </p:spPr>
        <p:txBody>
          <a:bodyPr/>
          <a:lstStyle/>
          <a:p>
            <a:r>
              <a:rPr lang="ru-RU" dirty="0"/>
              <a:t>Диагностика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6BE686-3787-8BAB-2918-D3BD4149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4" y="1657028"/>
            <a:ext cx="8755832" cy="21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9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30D8C-E4E4-FC0E-2093-B037B50082E1}"/>
              </a:ext>
            </a:extLst>
          </p:cNvPr>
          <p:cNvSpPr txBox="1"/>
          <p:nvPr/>
        </p:nvSpPr>
        <p:spPr>
          <a:xfrm>
            <a:off x="579452" y="1572512"/>
            <a:ext cx="7572907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Появилось больше понимания, как работает </a:t>
            </a:r>
            <a:r>
              <a:rPr lang="en-US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static/EVPN VXLAN.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Возникли трудности с </a:t>
            </a:r>
            <a:r>
              <a:rPr lang="en-US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eBGP(RD,RT, communities)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Проект создавался неделю.</a:t>
            </a: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9857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Проект оказался полезным на 8.</a:t>
            </a:r>
          </a:p>
          <a:p>
            <a:pPr marL="342900" marR="0" indent="-342900" algn="l" rtl="0" fontAlgn="t">
              <a:lnSpc>
                <a:spcPct val="115000"/>
              </a:lnSpc>
              <a:buFont typeface="+mj-lt"/>
              <a:buAutoNum type="arabicPeriod"/>
            </a:pPr>
            <a:r>
              <a:rPr lang="ru-RU" sz="1800" b="0" i="0" u="none" strike="noStrike" dirty="0">
                <a:solidFill>
                  <a:srgbClr val="9857F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Планирую даль</a:t>
            </a:r>
            <a:r>
              <a:rPr lang="ru-RU" sz="1800" dirty="0">
                <a:solidFill>
                  <a:srgbClr val="9857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нейшее изучение </a:t>
            </a:r>
            <a:r>
              <a:rPr lang="en-US" sz="1800" dirty="0">
                <a:solidFill>
                  <a:srgbClr val="9857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BGP.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20007" y="24320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"Миграция сети ДЦ со статического VXLAN на EVPN"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13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Максим Реутов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31967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 rot="10800000" flipV="1">
            <a:off x="1138125" y="1620066"/>
            <a:ext cx="12700" cy="639525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710748759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Взять сущестувующую ДЦ со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static VXLAN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провести её анализ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схему/топологию сети.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Доработать конфигурацию коммутаторов, преобразовав в EVPN VXLAN.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Подвести итог проделанной работы.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Roboto Medium"/>
                <a:ea typeface="Roboto Medium"/>
                <a:cs typeface="Roboto Medium"/>
                <a:sym typeface="Roboto Medium"/>
              </a:rPr>
              <a:t>Запустить </a:t>
            </a:r>
            <a:r>
              <a:rPr lang="en-US" sz="1500" dirty="0">
                <a:latin typeface="Roboto Medium"/>
                <a:ea typeface="Roboto Medium"/>
                <a:cs typeface="Roboto Medium"/>
                <a:sym typeface="Roboto Medium"/>
              </a:rPr>
              <a:t>EVPN VXLAN </a:t>
            </a:r>
            <a:r>
              <a:rPr lang="ru-RU" sz="1500" dirty="0">
                <a:latin typeface="Roboto Medium"/>
                <a:ea typeface="Roboto Medium"/>
                <a:cs typeface="Roboto Medium"/>
                <a:sym typeface="Roboto Medium"/>
              </a:rPr>
              <a:t>на сети ДЦ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90967956"/>
              </p:ext>
            </p:extLst>
          </p:nvPr>
        </p:nvGraphicFramePr>
        <p:xfrm>
          <a:off x="343267" y="1191838"/>
          <a:ext cx="4228733" cy="3811882"/>
        </p:xfrm>
        <a:graphic>
          <a:graphicData uri="http://schemas.openxmlformats.org/drawingml/2006/table">
            <a:tbl>
              <a:tblPr>
                <a:noFill/>
                <a:tableStyleId>{D4208146-C13D-4597-9516-32999B41F284}</a:tableStyleId>
              </a:tblPr>
              <a:tblGrid>
                <a:gridCol w="31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8363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VLAN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EVPN VLAN based service</a:t>
                      </a:r>
                    </a:p>
                    <a:p>
                      <a:pPr marL="3429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Symmetric IRB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526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Схема/топология сети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97A9CC-D9A1-656D-6B90-400C7F93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44" y="908279"/>
            <a:ext cx="6940912" cy="35539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70CCD-C426-F605-32DA-7AE3C9F9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</a:t>
            </a:r>
            <a:r>
              <a:rPr lang="en-US" dirty="0"/>
              <a:t>Static VXLAN L2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DB59D-3E4A-EA57-CD17-D7591A67AE85}"/>
              </a:ext>
            </a:extLst>
          </p:cNvPr>
          <p:cNvSpPr txBox="1"/>
          <p:nvPr/>
        </p:nvSpPr>
        <p:spPr>
          <a:xfrm>
            <a:off x="500550" y="1426624"/>
            <a:ext cx="3340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Vxlan1</a:t>
            </a:r>
          </a:p>
          <a:p>
            <a:r>
              <a:rPr lang="en-US" dirty="0" err="1"/>
              <a:t>vxlan</a:t>
            </a:r>
            <a:r>
              <a:rPr lang="en-US" dirty="0"/>
              <a:t> source-interface Loopback1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udp</a:t>
            </a:r>
            <a:r>
              <a:rPr lang="en-US" dirty="0"/>
              <a:t>-port 4789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88 </a:t>
            </a:r>
            <a:r>
              <a:rPr lang="en-US" dirty="0" err="1"/>
              <a:t>vni</a:t>
            </a:r>
            <a:r>
              <a:rPr lang="en-US" dirty="0"/>
              <a:t> 10088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99 </a:t>
            </a:r>
            <a:r>
              <a:rPr lang="en-US" dirty="0" err="1"/>
              <a:t>vni</a:t>
            </a:r>
            <a:r>
              <a:rPr lang="en-US" dirty="0"/>
              <a:t> 10099   </a:t>
            </a:r>
          </a:p>
          <a:p>
            <a:r>
              <a:rPr lang="en-US" dirty="0" err="1"/>
              <a:t>vxlan</a:t>
            </a:r>
            <a:r>
              <a:rPr lang="en-US" dirty="0"/>
              <a:t> flood </a:t>
            </a:r>
            <a:r>
              <a:rPr lang="en-US" dirty="0" err="1"/>
              <a:t>vtep</a:t>
            </a:r>
            <a:r>
              <a:rPr lang="en-US" dirty="0"/>
              <a:t> 172.16.0.2 172.16.0.3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3A50B-EE21-5274-1F96-12703AC38DB8}"/>
              </a:ext>
            </a:extLst>
          </p:cNvPr>
          <p:cNvSpPr txBox="1"/>
          <p:nvPr/>
        </p:nvSpPr>
        <p:spPr>
          <a:xfrm>
            <a:off x="4107692" y="1426624"/>
            <a:ext cx="3534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Vxlan1</a:t>
            </a:r>
          </a:p>
          <a:p>
            <a:r>
              <a:rPr lang="en-US" dirty="0" err="1"/>
              <a:t>vxlan</a:t>
            </a:r>
            <a:r>
              <a:rPr lang="en-US" dirty="0"/>
              <a:t> source-interface Loopback1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udp</a:t>
            </a:r>
            <a:r>
              <a:rPr lang="en-US" dirty="0"/>
              <a:t>-port 4789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88 </a:t>
            </a:r>
            <a:r>
              <a:rPr lang="en-US" dirty="0" err="1"/>
              <a:t>vni</a:t>
            </a:r>
            <a:r>
              <a:rPr lang="en-US" dirty="0"/>
              <a:t> 10088   </a:t>
            </a:r>
          </a:p>
          <a:p>
            <a:r>
              <a:rPr lang="en-US" dirty="0" err="1"/>
              <a:t>vxlan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99 </a:t>
            </a:r>
            <a:r>
              <a:rPr lang="en-US" dirty="0" err="1"/>
              <a:t>vni</a:t>
            </a:r>
            <a:r>
              <a:rPr lang="en-US" dirty="0"/>
              <a:t> 10099   </a:t>
            </a:r>
          </a:p>
          <a:p>
            <a:r>
              <a:rPr lang="en-US" dirty="0" err="1"/>
              <a:t>vxlan</a:t>
            </a:r>
            <a:r>
              <a:rPr lang="en-US" dirty="0"/>
              <a:t> flood </a:t>
            </a:r>
            <a:r>
              <a:rPr lang="en-US" dirty="0" err="1"/>
              <a:t>vtep</a:t>
            </a:r>
            <a:r>
              <a:rPr lang="en-US" dirty="0"/>
              <a:t> 172.16.0.1 172.16.0.2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928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98091-3C3D-897D-DE43-EA372D8D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</a:t>
            </a:r>
            <a:r>
              <a:rPr lang="en-US" dirty="0"/>
              <a:t>Static VXLAN</a:t>
            </a:r>
            <a:r>
              <a:rPr lang="ru-RU" dirty="0"/>
              <a:t> </a:t>
            </a:r>
            <a:r>
              <a:rPr lang="en-US" dirty="0"/>
              <a:t>L3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D7AA2-871C-AA2D-AB22-412084CF1A6B}"/>
              </a:ext>
            </a:extLst>
          </p:cNvPr>
          <p:cNvSpPr txBox="1"/>
          <p:nvPr/>
        </p:nvSpPr>
        <p:spPr>
          <a:xfrm>
            <a:off x="500550" y="1426623"/>
            <a:ext cx="57344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Vlan88   </a:t>
            </a:r>
          </a:p>
          <a:p>
            <a:r>
              <a:rPr lang="en-US" dirty="0" err="1"/>
              <a:t>ip</a:t>
            </a:r>
            <a:r>
              <a:rPr lang="en-US" dirty="0"/>
              <a:t> address virtual192.168.88.1/24</a:t>
            </a:r>
          </a:p>
          <a:p>
            <a:r>
              <a:rPr lang="en-US" dirty="0"/>
              <a:t>!</a:t>
            </a:r>
          </a:p>
          <a:p>
            <a:r>
              <a:rPr lang="en-US" dirty="0"/>
              <a:t>interface Vlan99   </a:t>
            </a:r>
          </a:p>
          <a:p>
            <a:r>
              <a:rPr lang="en-US" dirty="0" err="1"/>
              <a:t>ip</a:t>
            </a:r>
            <a:r>
              <a:rPr lang="en-US" dirty="0"/>
              <a:t> address virtual 192.168.99.1/24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2312953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324</Words>
  <Application>Microsoft Office PowerPoint</Application>
  <PresentationFormat>Экран (16:9)</PresentationFormat>
  <Paragraphs>87</Paragraphs>
  <Slides>16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Courier New</vt:lpstr>
      <vt:lpstr>Roboto Medium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"Миграция сети ДЦ со статического VXLAN на EVPN"   </vt:lpstr>
      <vt:lpstr>План защиты</vt:lpstr>
      <vt:lpstr>Презентация PowerPoint</vt:lpstr>
      <vt:lpstr>Какие технологии использовались </vt:lpstr>
      <vt:lpstr>Схема/топология сети</vt:lpstr>
      <vt:lpstr>Конфигурация Static VXLAN L2</vt:lpstr>
      <vt:lpstr>Конфигурация Static VXLAN L3</vt:lpstr>
      <vt:lpstr>EVPN+VLAN based service</vt:lpstr>
      <vt:lpstr>EVPN+VLAN based service (продолжение)</vt:lpstr>
      <vt:lpstr>L3 VNI. Symmetric IRB</vt:lpstr>
      <vt:lpstr>Диагностика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Реутов Максим Фархадович</cp:lastModifiedBy>
  <cp:revision>16</cp:revision>
  <dcterms:modified xsi:type="dcterms:W3CDTF">2025-02-02T20:58:17Z</dcterms:modified>
</cp:coreProperties>
</file>